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08"/>
  </p:normalViewPr>
  <p:slideViewPr>
    <p:cSldViewPr snapToGrid="0" snapToObjects="1">
      <p:cViewPr>
        <p:scale>
          <a:sx n="114" d="100"/>
          <a:sy n="114" d="100"/>
        </p:scale>
        <p:origin x="1848" y="-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D60A7-0391-9744-9D53-B4B55000EC2A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1D02A-CB8B-5F49-85C4-F9FA939CE45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60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      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81D02A-CB8B-5F49-85C4-F9FA939CE45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77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195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914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605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7848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21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492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5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3379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157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74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648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07062-D193-B24E-A0AC-5EC61DDF5483}" type="datetimeFigureOut">
              <a:rPr lang="en-GB" smtClean="0"/>
              <a:t>28/07/2021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11F10-4705-464C-8CB7-DD272C20BA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9076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076163D-76F5-8D4D-B17D-B133E857D0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242707"/>
              </p:ext>
            </p:extLst>
          </p:nvPr>
        </p:nvGraphicFramePr>
        <p:xfrm>
          <a:off x="174949" y="632309"/>
          <a:ext cx="6508102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80822">
                  <a:extLst>
                    <a:ext uri="{9D8B030D-6E8A-4147-A177-3AD203B41FA5}">
                      <a16:colId xmlns:a16="http://schemas.microsoft.com/office/drawing/2014/main" val="3574742536"/>
                    </a:ext>
                  </a:extLst>
                </a:gridCol>
                <a:gridCol w="1327280">
                  <a:extLst>
                    <a:ext uri="{9D8B030D-6E8A-4147-A177-3AD203B41FA5}">
                      <a16:colId xmlns:a16="http://schemas.microsoft.com/office/drawing/2014/main" val="2461691256"/>
                    </a:ext>
                  </a:extLst>
                </a:gridCol>
              </a:tblGrid>
              <a:tr h="990990"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Masha approached the hut slowly. It was the strangest thing she had ever seen. It was a triangle shape and stood on giant chicken legs. These hopped from one foot to the other as she approached. There was a fence around it made from bones and topped with skulls. </a:t>
                      </a:r>
                    </a:p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Surely, Masha’s mother was wrong! Surely her grandmother didn’t live here!</a:t>
                      </a:r>
                    </a:p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Then the door of the hut was opened. There was an old woman with wild, bushy hair. She had a hooked nose that was covered in warts. She grinned at Masha revealing black, crooked teeth.</a:t>
                      </a:r>
                    </a:p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“Hello dear,” croaked the old woman, “My name is Baba </a:t>
                      </a:r>
                      <a:r>
                        <a:rPr lang="en-GB" sz="1200" kern="1200" dirty="0" err="1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Yaga</a:t>
                      </a: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 Bony Legs!”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7886901"/>
                  </a:ext>
                </a:extLst>
              </a:tr>
            </a:tbl>
          </a:graphicData>
        </a:graphic>
      </p:graphicFrame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C865FD6D-2A94-7640-917E-BB4E64BDA4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7132936"/>
              </p:ext>
            </p:extLst>
          </p:nvPr>
        </p:nvGraphicFramePr>
        <p:xfrm>
          <a:off x="174949" y="2610041"/>
          <a:ext cx="3105580" cy="1846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8433">
                  <a:extLst>
                    <a:ext uri="{9D8B030D-6E8A-4147-A177-3AD203B41FA5}">
                      <a16:colId xmlns:a16="http://schemas.microsoft.com/office/drawing/2014/main" val="4214413417"/>
                    </a:ext>
                  </a:extLst>
                </a:gridCol>
                <a:gridCol w="1507147">
                  <a:extLst>
                    <a:ext uri="{9D8B030D-6E8A-4147-A177-3AD203B41FA5}">
                      <a16:colId xmlns:a16="http://schemas.microsoft.com/office/drawing/2014/main" val="4102236975"/>
                    </a:ext>
                  </a:extLst>
                </a:gridCol>
              </a:tblGrid>
              <a:tr h="35138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Who approached the hut?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495096"/>
                  </a:ext>
                </a:extLst>
              </a:tr>
              <a:tr h="35138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Where were the warts?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617531"/>
                  </a:ext>
                </a:extLst>
              </a:tr>
              <a:tr h="35138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When could Masha see the teeth?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5881787"/>
                  </a:ext>
                </a:extLst>
              </a:tr>
              <a:tr h="35138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What was the hut standing on?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8021009"/>
                  </a:ext>
                </a:extLst>
              </a:tr>
              <a:tr h="35138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Which shape was the hut?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378104"/>
                  </a:ext>
                </a:extLst>
              </a:tr>
            </a:tbl>
          </a:graphicData>
        </a:graphic>
      </p:graphicFrame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71D680E8-8868-BE48-9692-DDDD638F98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191326"/>
              </p:ext>
            </p:extLst>
          </p:nvPr>
        </p:nvGraphicFramePr>
        <p:xfrm>
          <a:off x="3428999" y="2678620"/>
          <a:ext cx="3254052" cy="1757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684">
                  <a:extLst>
                    <a:ext uri="{9D8B030D-6E8A-4147-A177-3AD203B41FA5}">
                      <a16:colId xmlns:a16="http://schemas.microsoft.com/office/drawing/2014/main" val="2028648270"/>
                    </a:ext>
                  </a:extLst>
                </a:gridCol>
                <a:gridCol w="1084684">
                  <a:extLst>
                    <a:ext uri="{9D8B030D-6E8A-4147-A177-3AD203B41FA5}">
                      <a16:colId xmlns:a16="http://schemas.microsoft.com/office/drawing/2014/main" val="3180104294"/>
                    </a:ext>
                  </a:extLst>
                </a:gridCol>
                <a:gridCol w="1084684">
                  <a:extLst>
                    <a:ext uri="{9D8B030D-6E8A-4147-A177-3AD203B41FA5}">
                      <a16:colId xmlns:a16="http://schemas.microsoft.com/office/drawing/2014/main" val="3868746228"/>
                    </a:ext>
                  </a:extLst>
                </a:gridCol>
              </a:tblGrid>
              <a:tr h="58594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bony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hair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1448303"/>
                  </a:ext>
                </a:extLst>
              </a:tr>
              <a:tr h="58594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crooked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legs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829643"/>
                  </a:ext>
                </a:extLst>
              </a:tr>
              <a:tr h="58594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bushy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teeth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7721171"/>
                  </a:ext>
                </a:extLst>
              </a:tr>
            </a:tbl>
          </a:graphicData>
        </a:graphic>
      </p:graphicFrame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00FE580A-B405-5E42-9630-3CEB831B9E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430" b="85301"/>
          <a:stretch/>
        </p:blipFill>
        <p:spPr>
          <a:xfrm>
            <a:off x="-779890" y="2402021"/>
            <a:ext cx="2642096" cy="165625"/>
          </a:xfrm>
          <a:prstGeom prst="rect">
            <a:avLst/>
          </a:prstGeom>
        </p:spPr>
      </p:pic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DB584494-EF6C-E64D-97BC-449BDC94AD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6974" b="33797"/>
          <a:stretch/>
        </p:blipFill>
        <p:spPr>
          <a:xfrm>
            <a:off x="-439839" y="8895714"/>
            <a:ext cx="2642096" cy="243840"/>
          </a:xfrm>
          <a:prstGeom prst="rect">
            <a:avLst/>
          </a:prstGeom>
        </p:spPr>
      </p:pic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89F2BD15-412C-1E43-88E2-86F473343A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676" r="58448" b="71197"/>
          <a:stretch/>
        </p:blipFill>
        <p:spPr>
          <a:xfrm>
            <a:off x="3155503" y="2437500"/>
            <a:ext cx="1097842" cy="241120"/>
          </a:xfrm>
          <a:prstGeom prst="rect">
            <a:avLst/>
          </a:prstGeom>
        </p:spPr>
      </p:pic>
      <p:graphicFrame>
        <p:nvGraphicFramePr>
          <p:cNvPr id="22" name="Table 15">
            <a:extLst>
              <a:ext uri="{FF2B5EF4-FFF2-40B4-BE49-F238E27FC236}">
                <a16:creationId xmlns:a16="http://schemas.microsoft.com/office/drawing/2014/main" id="{2F4FA544-6EAC-6548-A628-C39F38AF3A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700258"/>
              </p:ext>
            </p:extLst>
          </p:nvPr>
        </p:nvGraphicFramePr>
        <p:xfrm>
          <a:off x="174949" y="4675455"/>
          <a:ext cx="3105580" cy="17126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09815">
                  <a:extLst>
                    <a:ext uri="{9D8B030D-6E8A-4147-A177-3AD203B41FA5}">
                      <a16:colId xmlns:a16="http://schemas.microsoft.com/office/drawing/2014/main" val="4214413417"/>
                    </a:ext>
                  </a:extLst>
                </a:gridCol>
                <a:gridCol w="495765">
                  <a:extLst>
                    <a:ext uri="{9D8B030D-6E8A-4147-A177-3AD203B41FA5}">
                      <a16:colId xmlns:a16="http://schemas.microsoft.com/office/drawing/2014/main" val="4102236975"/>
                    </a:ext>
                  </a:extLst>
                </a:gridCol>
              </a:tblGrid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hut was a square shape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495096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hut had chicken legs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617531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fence was wooden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5881787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old woman had no teeth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8021009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hair was wild and bushy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378104"/>
                  </a:ext>
                </a:extLst>
              </a:tr>
            </a:tbl>
          </a:graphicData>
        </a:graphic>
      </p:graphicFrame>
      <p:pic>
        <p:nvPicPr>
          <p:cNvPr id="23" name="Picture 22" descr="Text&#10;&#10;Description automatically generated">
            <a:extLst>
              <a:ext uri="{FF2B5EF4-FFF2-40B4-BE49-F238E27FC236}">
                <a16:creationId xmlns:a16="http://schemas.microsoft.com/office/drawing/2014/main" id="{CDE0AE30-2692-9E40-A00A-967B7A89F35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607" t="46713" r="27100" b="45677"/>
          <a:stretch/>
        </p:blipFill>
        <p:spPr>
          <a:xfrm>
            <a:off x="67863" y="4498986"/>
            <a:ext cx="1196687" cy="201057"/>
          </a:xfrm>
          <a:prstGeom prst="rect">
            <a:avLst/>
          </a:prstGeom>
        </p:spPr>
      </p:pic>
      <p:graphicFrame>
        <p:nvGraphicFramePr>
          <p:cNvPr id="24" name="Table 15">
            <a:extLst>
              <a:ext uri="{FF2B5EF4-FFF2-40B4-BE49-F238E27FC236}">
                <a16:creationId xmlns:a16="http://schemas.microsoft.com/office/drawing/2014/main" id="{224F00B3-C906-C743-82D6-3F663700A6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753274"/>
              </p:ext>
            </p:extLst>
          </p:nvPr>
        </p:nvGraphicFramePr>
        <p:xfrm>
          <a:off x="3428999" y="4675455"/>
          <a:ext cx="3254052" cy="17126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54052">
                  <a:extLst>
                    <a:ext uri="{9D8B030D-6E8A-4147-A177-3AD203B41FA5}">
                      <a16:colId xmlns:a16="http://schemas.microsoft.com/office/drawing/2014/main" val="4214413417"/>
                    </a:ext>
                  </a:extLst>
                </a:gridCol>
              </a:tblGrid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Baba </a:t>
                      </a:r>
                      <a:r>
                        <a:rPr lang="en-GB" sz="1000" b="0" dirty="0" err="1">
                          <a:latin typeface="Gill Sans MT" panose="020B0502020104020203" pitchFamily="34" charset="77"/>
                        </a:rPr>
                        <a:t>Yaga</a:t>
                      </a:r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  ______________ Legs.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495096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fence was topped with   ______________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617531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 ______________ nose had warts.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5881787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hut  ______________ from one foot to another.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8021009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 ______________ of the hut was opened.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378104"/>
                  </a:ext>
                </a:extLst>
              </a:tr>
            </a:tbl>
          </a:graphicData>
        </a:graphic>
      </p:graphicFrame>
      <p:pic>
        <p:nvPicPr>
          <p:cNvPr id="25" name="Picture 24" descr="Text&#10;&#10;Description automatically generated">
            <a:extLst>
              <a:ext uri="{FF2B5EF4-FFF2-40B4-BE49-F238E27FC236}">
                <a16:creationId xmlns:a16="http://schemas.microsoft.com/office/drawing/2014/main" id="{2B7BFBEF-E0BE-9B44-A593-05DDD48EF9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2196" b="56267"/>
          <a:stretch/>
        </p:blipFill>
        <p:spPr>
          <a:xfrm>
            <a:off x="2655215" y="4449042"/>
            <a:ext cx="2642096" cy="304801"/>
          </a:xfrm>
          <a:prstGeom prst="rect">
            <a:avLst/>
          </a:prstGeom>
        </p:spPr>
      </p:pic>
      <p:pic>
        <p:nvPicPr>
          <p:cNvPr id="26" name="Picture 25" descr="Text&#10;&#10;Description automatically generated">
            <a:extLst>
              <a:ext uri="{FF2B5EF4-FFF2-40B4-BE49-F238E27FC236}">
                <a16:creationId xmlns:a16="http://schemas.microsoft.com/office/drawing/2014/main" id="{619B67BA-398C-2C48-8305-8199F89D96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857" b="10253"/>
          <a:stretch/>
        </p:blipFill>
        <p:spPr>
          <a:xfrm>
            <a:off x="-406363" y="6405041"/>
            <a:ext cx="2642096" cy="261292"/>
          </a:xfrm>
          <a:prstGeom prst="rect">
            <a:avLst/>
          </a:prstGeom>
        </p:spPr>
      </p:pic>
      <p:graphicFrame>
        <p:nvGraphicFramePr>
          <p:cNvPr id="28" name="Table 28">
            <a:extLst>
              <a:ext uri="{FF2B5EF4-FFF2-40B4-BE49-F238E27FC236}">
                <a16:creationId xmlns:a16="http://schemas.microsoft.com/office/drawing/2014/main" id="{4ED6BCC1-F18B-7A46-86A0-A4C6BDC54D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660092"/>
              </p:ext>
            </p:extLst>
          </p:nvPr>
        </p:nvGraphicFramePr>
        <p:xfrm>
          <a:off x="1539456" y="6399644"/>
          <a:ext cx="5246962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6962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Who was the old woman meant to be? (Circle the correct answer or shade the box)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pSp>
        <p:nvGrpSpPr>
          <p:cNvPr id="33" name="Group 32">
            <a:extLst>
              <a:ext uri="{FF2B5EF4-FFF2-40B4-BE49-F238E27FC236}">
                <a16:creationId xmlns:a16="http://schemas.microsoft.com/office/drawing/2014/main" id="{38FA409F-3474-2743-865F-89E945E0D073}"/>
              </a:ext>
            </a:extLst>
          </p:cNvPr>
          <p:cNvGrpSpPr/>
          <p:nvPr/>
        </p:nvGrpSpPr>
        <p:grpSpPr>
          <a:xfrm>
            <a:off x="271931" y="6658442"/>
            <a:ext cx="6304361" cy="591648"/>
            <a:chOff x="271931" y="7157214"/>
            <a:chExt cx="6304361" cy="591648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A787B8D8-B78B-5E43-9357-22AD7634CEDF}"/>
                </a:ext>
              </a:extLst>
            </p:cNvPr>
            <p:cNvSpPr/>
            <p:nvPr/>
          </p:nvSpPr>
          <p:spPr>
            <a:xfrm>
              <a:off x="271931" y="7157214"/>
              <a:ext cx="1390615" cy="581891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sister</a:t>
              </a:r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212A1526-C26A-7C4E-AF1C-6F98DAF6FBBB}"/>
                </a:ext>
              </a:extLst>
            </p:cNvPr>
            <p:cNvSpPr/>
            <p:nvPr/>
          </p:nvSpPr>
          <p:spPr>
            <a:xfrm>
              <a:off x="1866285" y="7166971"/>
              <a:ext cx="1390615" cy="581891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mother</a:t>
              </a: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B6AE2FC9-6402-E545-89D1-571A1C36C638}"/>
                </a:ext>
              </a:extLst>
            </p:cNvPr>
            <p:cNvSpPr/>
            <p:nvPr/>
          </p:nvSpPr>
          <p:spPr>
            <a:xfrm>
              <a:off x="3525981" y="7165105"/>
              <a:ext cx="1390615" cy="581891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grandmother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6DB7BA40-2184-184C-BB98-8BC270F5DF75}"/>
                </a:ext>
              </a:extLst>
            </p:cNvPr>
            <p:cNvSpPr/>
            <p:nvPr/>
          </p:nvSpPr>
          <p:spPr>
            <a:xfrm>
              <a:off x="5185677" y="7163239"/>
              <a:ext cx="1390615" cy="581891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auntie</a:t>
              </a:r>
            </a:p>
          </p:txBody>
        </p:sp>
      </p:grpSp>
      <p:pic>
        <p:nvPicPr>
          <p:cNvPr id="34" name="Picture 33" descr="Text&#10;&#10;Description automatically generated">
            <a:extLst>
              <a:ext uri="{FF2B5EF4-FFF2-40B4-BE49-F238E27FC236}">
                <a16:creationId xmlns:a16="http://schemas.microsoft.com/office/drawing/2014/main" id="{97AAF68A-EA4C-AB4F-81A8-7FC41A7C47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771"/>
          <a:stretch/>
        </p:blipFill>
        <p:spPr>
          <a:xfrm>
            <a:off x="-309336" y="7319242"/>
            <a:ext cx="2642096" cy="243840"/>
          </a:xfrm>
          <a:prstGeom prst="rect">
            <a:avLst/>
          </a:prstGeom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C2E4AB1C-7870-A044-843E-1E0CA7581EF7}"/>
              </a:ext>
            </a:extLst>
          </p:cNvPr>
          <p:cNvGrpSpPr/>
          <p:nvPr/>
        </p:nvGrpSpPr>
        <p:grpSpPr>
          <a:xfrm>
            <a:off x="271931" y="7563082"/>
            <a:ext cx="6333118" cy="574000"/>
            <a:chOff x="271931" y="7867884"/>
            <a:chExt cx="6333118" cy="574000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69210E46-7A37-CD4A-AD5C-AA15E68F7105}"/>
                </a:ext>
              </a:extLst>
            </p:cNvPr>
            <p:cNvSpPr/>
            <p:nvPr/>
          </p:nvSpPr>
          <p:spPr>
            <a:xfrm>
              <a:off x="271931" y="7867884"/>
              <a:ext cx="978764" cy="574000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err="1">
                  <a:latin typeface="Gill Sans MT" panose="020B0502020104020203" pitchFamily="34" charset="77"/>
                </a:rPr>
                <a:t>Yaga</a:t>
              </a:r>
              <a:endParaRPr lang="en-GB" sz="1000" dirty="0">
                <a:latin typeface="Gill Sans MT" panose="020B0502020104020203" pitchFamily="34" charset="77"/>
              </a:endParaRP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A3AD803E-F521-F84A-9289-71D0B18E1A3F}"/>
                </a:ext>
              </a:extLst>
            </p:cNvPr>
            <p:cNvSpPr/>
            <p:nvPr/>
          </p:nvSpPr>
          <p:spPr>
            <a:xfrm>
              <a:off x="1866285" y="7867884"/>
              <a:ext cx="978764" cy="574000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Bony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F368DC20-F30C-4042-9851-DA78C67FCBAA}"/>
                </a:ext>
              </a:extLst>
            </p:cNvPr>
            <p:cNvSpPr/>
            <p:nvPr/>
          </p:nvSpPr>
          <p:spPr>
            <a:xfrm>
              <a:off x="3532313" y="7867884"/>
              <a:ext cx="978764" cy="574000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Baba</a:t>
              </a:r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ED6D50DD-194E-4248-8815-4400F7E591A8}"/>
                </a:ext>
              </a:extLst>
            </p:cNvPr>
            <p:cNvSpPr/>
            <p:nvPr/>
          </p:nvSpPr>
          <p:spPr>
            <a:xfrm>
              <a:off x="5183888" y="7867884"/>
              <a:ext cx="978764" cy="574000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Legs</a:t>
              </a:r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A9232237-FBF2-9F40-929B-EB030F38E719}"/>
                </a:ext>
              </a:extLst>
            </p:cNvPr>
            <p:cNvSpPr/>
            <p:nvPr/>
          </p:nvSpPr>
          <p:spPr>
            <a:xfrm>
              <a:off x="1303964" y="8073427"/>
              <a:ext cx="391713" cy="368457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497EEED4-0996-054E-B03A-054936B1E690}"/>
                </a:ext>
              </a:extLst>
            </p:cNvPr>
            <p:cNvSpPr/>
            <p:nvPr/>
          </p:nvSpPr>
          <p:spPr>
            <a:xfrm>
              <a:off x="2892142" y="8073423"/>
              <a:ext cx="391713" cy="368457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6B6D2BE4-2301-9C4E-9C87-CBC445DE72CA}"/>
                </a:ext>
              </a:extLst>
            </p:cNvPr>
            <p:cNvSpPr/>
            <p:nvPr/>
          </p:nvSpPr>
          <p:spPr>
            <a:xfrm>
              <a:off x="4559840" y="8073423"/>
              <a:ext cx="391713" cy="368457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1FDCA84D-964B-6648-903F-EEF26EF27FF3}"/>
                </a:ext>
              </a:extLst>
            </p:cNvPr>
            <p:cNvSpPr/>
            <p:nvPr/>
          </p:nvSpPr>
          <p:spPr>
            <a:xfrm>
              <a:off x="6213336" y="8073424"/>
              <a:ext cx="391713" cy="368457"/>
            </a:xfrm>
            <a:prstGeom prst="roundRect">
              <a:avLst/>
            </a:prstGeom>
            <a:ln w="9525"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43" name="Table 28">
            <a:extLst>
              <a:ext uri="{FF2B5EF4-FFF2-40B4-BE49-F238E27FC236}">
                <a16:creationId xmlns:a16="http://schemas.microsoft.com/office/drawing/2014/main" id="{955C9B8B-F294-594F-A12D-F666502338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153980"/>
              </p:ext>
            </p:extLst>
          </p:nvPr>
        </p:nvGraphicFramePr>
        <p:xfrm>
          <a:off x="1710189" y="7300094"/>
          <a:ext cx="4972861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2861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Put the information in the correct order. (Write 1, 2, 3 and 4 in the smaller boxes)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aphicFrame>
        <p:nvGraphicFramePr>
          <p:cNvPr id="45" name="Table 28">
            <a:extLst>
              <a:ext uri="{FF2B5EF4-FFF2-40B4-BE49-F238E27FC236}">
                <a16:creationId xmlns:a16="http://schemas.microsoft.com/office/drawing/2014/main" id="{0480B31E-BED5-114D-8D34-1A59EAA1F0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1131742"/>
              </p:ext>
            </p:extLst>
          </p:nvPr>
        </p:nvGraphicFramePr>
        <p:xfrm>
          <a:off x="772961" y="2366200"/>
          <a:ext cx="2725481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5481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 Write the correct answer in the box.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aphicFrame>
        <p:nvGraphicFramePr>
          <p:cNvPr id="47" name="Table 28">
            <a:extLst>
              <a:ext uri="{FF2B5EF4-FFF2-40B4-BE49-F238E27FC236}">
                <a16:creationId xmlns:a16="http://schemas.microsoft.com/office/drawing/2014/main" id="{91E8F693-B628-DC41-A516-69262BD82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940484"/>
              </p:ext>
            </p:extLst>
          </p:nvPr>
        </p:nvGraphicFramePr>
        <p:xfrm>
          <a:off x="4183901" y="2448635"/>
          <a:ext cx="2725481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5481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 Draw lines to join the information.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aphicFrame>
        <p:nvGraphicFramePr>
          <p:cNvPr id="48" name="Table 28">
            <a:extLst>
              <a:ext uri="{FF2B5EF4-FFF2-40B4-BE49-F238E27FC236}">
                <a16:creationId xmlns:a16="http://schemas.microsoft.com/office/drawing/2014/main" id="{2953C9B1-406D-194D-8C7E-45EF2F80EB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5626262"/>
              </p:ext>
            </p:extLst>
          </p:nvPr>
        </p:nvGraphicFramePr>
        <p:xfrm>
          <a:off x="1116451" y="4458270"/>
          <a:ext cx="2725481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5481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 Write T (True) or F (False).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aphicFrame>
        <p:nvGraphicFramePr>
          <p:cNvPr id="49" name="Table 28">
            <a:extLst>
              <a:ext uri="{FF2B5EF4-FFF2-40B4-BE49-F238E27FC236}">
                <a16:creationId xmlns:a16="http://schemas.microsoft.com/office/drawing/2014/main" id="{E19EBE92-05DD-E047-A108-0A7C383E92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931995"/>
              </p:ext>
            </p:extLst>
          </p:nvPr>
        </p:nvGraphicFramePr>
        <p:xfrm>
          <a:off x="4441802" y="4473964"/>
          <a:ext cx="2725481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5481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 Write the missing word from the text.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pic>
        <p:nvPicPr>
          <p:cNvPr id="50" name="Picture 49" descr="Text&#10;&#10;Description automatically generated">
            <a:extLst>
              <a:ext uri="{FF2B5EF4-FFF2-40B4-BE49-F238E27FC236}">
                <a16:creationId xmlns:a16="http://schemas.microsoft.com/office/drawing/2014/main" id="{7EB1D569-C47D-C04B-AB66-032CAF2E9B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8294" b="22477"/>
          <a:stretch/>
        </p:blipFill>
        <p:spPr>
          <a:xfrm>
            <a:off x="-439839" y="8220388"/>
            <a:ext cx="2642096" cy="243840"/>
          </a:xfrm>
          <a:prstGeom prst="rect">
            <a:avLst/>
          </a:prstGeom>
        </p:spPr>
      </p:pic>
      <p:graphicFrame>
        <p:nvGraphicFramePr>
          <p:cNvPr id="51" name="Table 28">
            <a:extLst>
              <a:ext uri="{FF2B5EF4-FFF2-40B4-BE49-F238E27FC236}">
                <a16:creationId xmlns:a16="http://schemas.microsoft.com/office/drawing/2014/main" id="{CA29C223-09CE-C74C-AB01-AF85D51AD1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0857497"/>
              </p:ext>
            </p:extLst>
          </p:nvPr>
        </p:nvGraphicFramePr>
        <p:xfrm>
          <a:off x="1436088" y="8239845"/>
          <a:ext cx="5246963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6963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 Circle the words that means that it is unusual.         (Dictionary definition)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aphicFrame>
        <p:nvGraphicFramePr>
          <p:cNvPr id="52" name="Table 28">
            <a:extLst>
              <a:ext uri="{FF2B5EF4-FFF2-40B4-BE49-F238E27FC236}">
                <a16:creationId xmlns:a16="http://schemas.microsoft.com/office/drawing/2014/main" id="{341ACF0D-CBDC-2745-BBF0-DBA85D2AEC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473386"/>
              </p:ext>
            </p:extLst>
          </p:nvPr>
        </p:nvGraphicFramePr>
        <p:xfrm>
          <a:off x="1445085" y="8915171"/>
          <a:ext cx="5237966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7966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 Write one word that suggests that Masha was feeling scared. (Clues in context)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F1D2D0BB-690E-6148-8EEC-4F347E5BA4B0}"/>
              </a:ext>
            </a:extLst>
          </p:cNvPr>
          <p:cNvSpPr txBox="1"/>
          <p:nvPr/>
        </p:nvSpPr>
        <p:spPr>
          <a:xfrm>
            <a:off x="2664388" y="9662756"/>
            <a:ext cx="1494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77"/>
              </a:rPr>
              <a:t>© Vocabulary Ninja 2021</a:t>
            </a:r>
          </a:p>
        </p:txBody>
      </p:sp>
      <p:graphicFrame>
        <p:nvGraphicFramePr>
          <p:cNvPr id="55" name="Table 55">
            <a:extLst>
              <a:ext uri="{FF2B5EF4-FFF2-40B4-BE49-F238E27FC236}">
                <a16:creationId xmlns:a16="http://schemas.microsoft.com/office/drawing/2014/main" id="{5F918816-A27E-CC43-B562-08D0125633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173614"/>
              </p:ext>
            </p:extLst>
          </p:nvPr>
        </p:nvGraphicFramePr>
        <p:xfrm>
          <a:off x="174949" y="8499233"/>
          <a:ext cx="6508102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08102">
                  <a:extLst>
                    <a:ext uri="{9D8B030D-6E8A-4147-A177-3AD203B41FA5}">
                      <a16:colId xmlns:a16="http://schemas.microsoft.com/office/drawing/2014/main" val="22806044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It was the strangest thing she had ever seen. </a:t>
                      </a:r>
                      <a:endParaRPr lang="en-GB" sz="10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831021"/>
                  </a:ext>
                </a:extLst>
              </a:tr>
            </a:tbl>
          </a:graphicData>
        </a:graphic>
      </p:graphicFrame>
      <p:graphicFrame>
        <p:nvGraphicFramePr>
          <p:cNvPr id="54" name="Table 53">
            <a:extLst>
              <a:ext uri="{FF2B5EF4-FFF2-40B4-BE49-F238E27FC236}">
                <a16:creationId xmlns:a16="http://schemas.microsoft.com/office/drawing/2014/main" id="{28425711-BAAB-7F45-9064-03A1BE1FE1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710799"/>
              </p:ext>
            </p:extLst>
          </p:nvPr>
        </p:nvGraphicFramePr>
        <p:xfrm>
          <a:off x="174949" y="9214772"/>
          <a:ext cx="4602534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02534">
                  <a:extLst>
                    <a:ext uri="{9D8B030D-6E8A-4147-A177-3AD203B41FA5}">
                      <a16:colId xmlns:a16="http://schemas.microsoft.com/office/drawing/2014/main" val="22806044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Masha approached the hut slowly. </a:t>
                      </a:r>
                      <a:endParaRPr lang="en-GB" sz="10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831021"/>
                  </a:ext>
                </a:extLst>
              </a:tr>
            </a:tbl>
          </a:graphicData>
        </a:graphic>
      </p:graphicFrame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ED97B543-BE64-E54E-914F-2450A4DD67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5854811"/>
              </p:ext>
            </p:extLst>
          </p:nvPr>
        </p:nvGraphicFramePr>
        <p:xfrm>
          <a:off x="4951553" y="9214772"/>
          <a:ext cx="1737757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7757">
                  <a:extLst>
                    <a:ext uri="{9D8B030D-6E8A-4147-A177-3AD203B41FA5}">
                      <a16:colId xmlns:a16="http://schemas.microsoft.com/office/drawing/2014/main" val="2280604406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831021"/>
                  </a:ext>
                </a:extLst>
              </a:tr>
            </a:tbl>
          </a:graphicData>
        </a:graphic>
      </p:graphicFrame>
      <p:pic>
        <p:nvPicPr>
          <p:cNvPr id="3" name="Picture 2" descr="Icon&#10;&#10;Description automatically generated">
            <a:extLst>
              <a:ext uri="{FF2B5EF4-FFF2-40B4-BE49-F238E27FC236}">
                <a16:creationId xmlns:a16="http://schemas.microsoft.com/office/drawing/2014/main" id="{06CAA21B-8057-4D40-9167-4CC1E8A552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885" y="620183"/>
            <a:ext cx="1994679" cy="1994679"/>
          </a:xfrm>
          <a:prstGeom prst="rect">
            <a:avLst/>
          </a:prstGeom>
        </p:spPr>
      </p:pic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13257A2-93A8-A84E-BF6C-1ED02E7DEFA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271" t="40861" r="10140" b="50733"/>
          <a:stretch/>
        </p:blipFill>
        <p:spPr>
          <a:xfrm>
            <a:off x="775249" y="252096"/>
            <a:ext cx="5310778" cy="324265"/>
          </a:xfrm>
          <a:prstGeom prst="rect">
            <a:avLst/>
          </a:prstGeom>
        </p:spPr>
      </p:pic>
      <p:pic>
        <p:nvPicPr>
          <p:cNvPr id="56" name="Picture 55" descr="Logo&#10;&#10;Description automatically generated">
            <a:extLst>
              <a:ext uri="{FF2B5EF4-FFF2-40B4-BE49-F238E27FC236}">
                <a16:creationId xmlns:a16="http://schemas.microsoft.com/office/drawing/2014/main" id="{3E557F9C-FD2E-8A4E-A3F3-0E6F6892B4A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508"/>
          <a:stretch/>
        </p:blipFill>
        <p:spPr>
          <a:xfrm>
            <a:off x="182828" y="134150"/>
            <a:ext cx="590133" cy="553612"/>
          </a:xfrm>
          <a:prstGeom prst="rect">
            <a:avLst/>
          </a:prstGeom>
        </p:spPr>
      </p:pic>
      <p:pic>
        <p:nvPicPr>
          <p:cNvPr id="58" name="Picture 57" descr="Logo&#10;&#10;Description automatically generated">
            <a:extLst>
              <a:ext uri="{FF2B5EF4-FFF2-40B4-BE49-F238E27FC236}">
                <a16:creationId xmlns:a16="http://schemas.microsoft.com/office/drawing/2014/main" id="{65C08EBF-537B-4343-A4D5-783565E6266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4508"/>
          <a:stretch/>
        </p:blipFill>
        <p:spPr>
          <a:xfrm>
            <a:off x="6092891" y="137542"/>
            <a:ext cx="590133" cy="55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41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C865FD6D-2A94-7640-917E-BB4E64BDA4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089615"/>
              </p:ext>
            </p:extLst>
          </p:nvPr>
        </p:nvGraphicFramePr>
        <p:xfrm>
          <a:off x="174949" y="2678621"/>
          <a:ext cx="3105580" cy="178566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6461">
                  <a:extLst>
                    <a:ext uri="{9D8B030D-6E8A-4147-A177-3AD203B41FA5}">
                      <a16:colId xmlns:a16="http://schemas.microsoft.com/office/drawing/2014/main" val="4214413417"/>
                    </a:ext>
                  </a:extLst>
                </a:gridCol>
                <a:gridCol w="1659119">
                  <a:extLst>
                    <a:ext uri="{9D8B030D-6E8A-4147-A177-3AD203B41FA5}">
                      <a16:colId xmlns:a16="http://schemas.microsoft.com/office/drawing/2014/main" val="4102236975"/>
                    </a:ext>
                  </a:extLst>
                </a:gridCol>
              </a:tblGrid>
              <a:tr h="351382"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>
                          <a:latin typeface="Gill Sans MT" panose="020B0502020104020203" pitchFamily="34" charset="77"/>
                        </a:rPr>
                        <a:t>Who approached the hut?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Masha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495096"/>
                  </a:ext>
                </a:extLst>
              </a:tr>
              <a:tr h="351382"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>
                          <a:latin typeface="Gill Sans MT" panose="020B0502020104020203" pitchFamily="34" charset="77"/>
                        </a:rPr>
                        <a:t>Where were the warts?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nose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617531"/>
                  </a:ext>
                </a:extLst>
              </a:tr>
              <a:tr h="351382"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>
                          <a:latin typeface="Gill Sans MT" panose="020B0502020104020203" pitchFamily="34" charset="77"/>
                        </a:rPr>
                        <a:t>When could Masha see the teeth?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When the old woman grinned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5881787"/>
                  </a:ext>
                </a:extLst>
              </a:tr>
              <a:tr h="351382"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>
                          <a:latin typeface="Gill Sans MT" panose="020B0502020104020203" pitchFamily="34" charset="77"/>
                        </a:rPr>
                        <a:t>What was the hut standing on?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Chicken legs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8021009"/>
                  </a:ext>
                </a:extLst>
              </a:tr>
              <a:tr h="351382"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>
                          <a:latin typeface="Gill Sans MT" panose="020B0502020104020203" pitchFamily="34" charset="77"/>
                        </a:rPr>
                        <a:t>Which shape was the hut?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triangle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378104"/>
                  </a:ext>
                </a:extLst>
              </a:tr>
            </a:tbl>
          </a:graphicData>
        </a:graphic>
      </p:graphicFrame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71D680E8-8868-BE48-9692-DDDD638F98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683950"/>
              </p:ext>
            </p:extLst>
          </p:nvPr>
        </p:nvGraphicFramePr>
        <p:xfrm>
          <a:off x="3428999" y="2678620"/>
          <a:ext cx="3254052" cy="17578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684">
                  <a:extLst>
                    <a:ext uri="{9D8B030D-6E8A-4147-A177-3AD203B41FA5}">
                      <a16:colId xmlns:a16="http://schemas.microsoft.com/office/drawing/2014/main" val="2028648270"/>
                    </a:ext>
                  </a:extLst>
                </a:gridCol>
                <a:gridCol w="1084684">
                  <a:extLst>
                    <a:ext uri="{9D8B030D-6E8A-4147-A177-3AD203B41FA5}">
                      <a16:colId xmlns:a16="http://schemas.microsoft.com/office/drawing/2014/main" val="3180104294"/>
                    </a:ext>
                  </a:extLst>
                </a:gridCol>
                <a:gridCol w="1084684">
                  <a:extLst>
                    <a:ext uri="{9D8B030D-6E8A-4147-A177-3AD203B41FA5}">
                      <a16:colId xmlns:a16="http://schemas.microsoft.com/office/drawing/2014/main" val="3868746228"/>
                    </a:ext>
                  </a:extLst>
                </a:gridCol>
              </a:tblGrid>
              <a:tr h="58594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bony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hair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1448303"/>
                  </a:ext>
                </a:extLst>
              </a:tr>
              <a:tr h="58594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crooked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legs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829643"/>
                  </a:ext>
                </a:extLst>
              </a:tr>
              <a:tr h="585942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bushy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teeth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7721171"/>
                  </a:ext>
                </a:extLst>
              </a:tr>
            </a:tbl>
          </a:graphicData>
        </a:graphic>
      </p:graphicFrame>
      <p:pic>
        <p:nvPicPr>
          <p:cNvPr id="18" name="Picture 17" descr="Text&#10;&#10;Description automatically generated">
            <a:extLst>
              <a:ext uri="{FF2B5EF4-FFF2-40B4-BE49-F238E27FC236}">
                <a16:creationId xmlns:a16="http://schemas.microsoft.com/office/drawing/2014/main" id="{00FE580A-B405-5E42-9630-3CEB831B9E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430" b="85301"/>
          <a:stretch/>
        </p:blipFill>
        <p:spPr>
          <a:xfrm>
            <a:off x="-779890" y="2470601"/>
            <a:ext cx="2642096" cy="165625"/>
          </a:xfrm>
          <a:prstGeom prst="rect">
            <a:avLst/>
          </a:prstGeom>
        </p:spPr>
      </p:pic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DB584494-EF6C-E64D-97BC-449BDC94AD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6974" b="33797"/>
          <a:stretch/>
        </p:blipFill>
        <p:spPr>
          <a:xfrm>
            <a:off x="-439839" y="8895714"/>
            <a:ext cx="2642096" cy="243840"/>
          </a:xfrm>
          <a:prstGeom prst="rect">
            <a:avLst/>
          </a:prstGeom>
        </p:spPr>
      </p:pic>
      <p:pic>
        <p:nvPicPr>
          <p:cNvPr id="21" name="Picture 20" descr="Text&#10;&#10;Description automatically generated">
            <a:extLst>
              <a:ext uri="{FF2B5EF4-FFF2-40B4-BE49-F238E27FC236}">
                <a16:creationId xmlns:a16="http://schemas.microsoft.com/office/drawing/2014/main" id="{89F2BD15-412C-1E43-88E2-86F473343A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676" r="58448" b="71197"/>
          <a:stretch/>
        </p:blipFill>
        <p:spPr>
          <a:xfrm>
            <a:off x="3155503" y="2437500"/>
            <a:ext cx="1097842" cy="241120"/>
          </a:xfrm>
          <a:prstGeom prst="rect">
            <a:avLst/>
          </a:prstGeom>
        </p:spPr>
      </p:pic>
      <p:graphicFrame>
        <p:nvGraphicFramePr>
          <p:cNvPr id="22" name="Table 15">
            <a:extLst>
              <a:ext uri="{FF2B5EF4-FFF2-40B4-BE49-F238E27FC236}">
                <a16:creationId xmlns:a16="http://schemas.microsoft.com/office/drawing/2014/main" id="{2F4FA544-6EAC-6548-A628-C39F38AF3A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674742"/>
              </p:ext>
            </p:extLst>
          </p:nvPr>
        </p:nvGraphicFramePr>
        <p:xfrm>
          <a:off x="174949" y="4675455"/>
          <a:ext cx="3105580" cy="17126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0542">
                  <a:extLst>
                    <a:ext uri="{9D8B030D-6E8A-4147-A177-3AD203B41FA5}">
                      <a16:colId xmlns:a16="http://schemas.microsoft.com/office/drawing/2014/main" val="4214413417"/>
                    </a:ext>
                  </a:extLst>
                </a:gridCol>
                <a:gridCol w="565038">
                  <a:extLst>
                    <a:ext uri="{9D8B030D-6E8A-4147-A177-3AD203B41FA5}">
                      <a16:colId xmlns:a16="http://schemas.microsoft.com/office/drawing/2014/main" val="4102236975"/>
                    </a:ext>
                  </a:extLst>
                </a:gridCol>
              </a:tblGrid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hut was a square shape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F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495096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hut had chicken legs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T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617531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fence was wooden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F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5881787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old woman had no teeth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F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8021009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hair was wild and bushy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T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378104"/>
                  </a:ext>
                </a:extLst>
              </a:tr>
            </a:tbl>
          </a:graphicData>
        </a:graphic>
      </p:graphicFrame>
      <p:pic>
        <p:nvPicPr>
          <p:cNvPr id="23" name="Picture 22" descr="Text&#10;&#10;Description automatically generated">
            <a:extLst>
              <a:ext uri="{FF2B5EF4-FFF2-40B4-BE49-F238E27FC236}">
                <a16:creationId xmlns:a16="http://schemas.microsoft.com/office/drawing/2014/main" id="{CDE0AE30-2692-9E40-A00A-967B7A89F3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07" t="46713" r="27100" b="45677"/>
          <a:stretch/>
        </p:blipFill>
        <p:spPr>
          <a:xfrm>
            <a:off x="67863" y="4498986"/>
            <a:ext cx="1196687" cy="201057"/>
          </a:xfrm>
          <a:prstGeom prst="rect">
            <a:avLst/>
          </a:prstGeom>
        </p:spPr>
      </p:pic>
      <p:graphicFrame>
        <p:nvGraphicFramePr>
          <p:cNvPr id="24" name="Table 15">
            <a:extLst>
              <a:ext uri="{FF2B5EF4-FFF2-40B4-BE49-F238E27FC236}">
                <a16:creationId xmlns:a16="http://schemas.microsoft.com/office/drawing/2014/main" id="{224F00B3-C906-C743-82D6-3F663700A6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7886121"/>
              </p:ext>
            </p:extLst>
          </p:nvPr>
        </p:nvGraphicFramePr>
        <p:xfrm>
          <a:off x="3428999" y="4675455"/>
          <a:ext cx="3254052" cy="17126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54052">
                  <a:extLst>
                    <a:ext uri="{9D8B030D-6E8A-4147-A177-3AD203B41FA5}">
                      <a16:colId xmlns:a16="http://schemas.microsoft.com/office/drawing/2014/main" val="4214413417"/>
                    </a:ext>
                  </a:extLst>
                </a:gridCol>
              </a:tblGrid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Baba </a:t>
                      </a:r>
                      <a:r>
                        <a:rPr lang="en-GB" sz="1000" b="0" dirty="0" err="1">
                          <a:latin typeface="Gill Sans MT" panose="020B0502020104020203" pitchFamily="34" charset="77"/>
                        </a:rPr>
                        <a:t>Yaga</a:t>
                      </a:r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Bony </a:t>
                      </a:r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Legs.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495096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fence was topped with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skulls</a:t>
                      </a:r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 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4617531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hooked </a:t>
                      </a:r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nose had warts.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5881787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hut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hopped </a:t>
                      </a:r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from one foot to another.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8021009"/>
                  </a:ext>
                </a:extLst>
              </a:tr>
              <a:tr h="342522">
                <a:tc>
                  <a:txBody>
                    <a:bodyPr/>
                    <a:lstStyle/>
                    <a:p>
                      <a:pPr algn="ctr"/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The </a:t>
                      </a:r>
                      <a:r>
                        <a:rPr lang="en-GB" sz="1000" b="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door</a:t>
                      </a:r>
                      <a:r>
                        <a:rPr lang="en-GB" sz="1000" b="0" dirty="0">
                          <a:latin typeface="Gill Sans MT" panose="020B0502020104020203" pitchFamily="34" charset="77"/>
                        </a:rPr>
                        <a:t> of the hut was opened.</a:t>
                      </a: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1378104"/>
                  </a:ext>
                </a:extLst>
              </a:tr>
            </a:tbl>
          </a:graphicData>
        </a:graphic>
      </p:graphicFrame>
      <p:pic>
        <p:nvPicPr>
          <p:cNvPr id="25" name="Picture 24" descr="Text&#10;&#10;Description automatically generated">
            <a:extLst>
              <a:ext uri="{FF2B5EF4-FFF2-40B4-BE49-F238E27FC236}">
                <a16:creationId xmlns:a16="http://schemas.microsoft.com/office/drawing/2014/main" id="{2B7BFBEF-E0BE-9B44-A593-05DDD48EF9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2196" b="56267"/>
          <a:stretch/>
        </p:blipFill>
        <p:spPr>
          <a:xfrm>
            <a:off x="2655215" y="4449042"/>
            <a:ext cx="2642096" cy="304801"/>
          </a:xfrm>
          <a:prstGeom prst="rect">
            <a:avLst/>
          </a:prstGeom>
        </p:spPr>
      </p:pic>
      <p:pic>
        <p:nvPicPr>
          <p:cNvPr id="26" name="Picture 25" descr="Text&#10;&#10;Description automatically generated">
            <a:extLst>
              <a:ext uri="{FF2B5EF4-FFF2-40B4-BE49-F238E27FC236}">
                <a16:creationId xmlns:a16="http://schemas.microsoft.com/office/drawing/2014/main" id="{619B67BA-398C-2C48-8305-8199F89D96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857" b="10253"/>
          <a:stretch/>
        </p:blipFill>
        <p:spPr>
          <a:xfrm>
            <a:off x="-406363" y="6405041"/>
            <a:ext cx="2642096" cy="261292"/>
          </a:xfrm>
          <a:prstGeom prst="rect">
            <a:avLst/>
          </a:prstGeom>
        </p:spPr>
      </p:pic>
      <p:graphicFrame>
        <p:nvGraphicFramePr>
          <p:cNvPr id="28" name="Table 28">
            <a:extLst>
              <a:ext uri="{FF2B5EF4-FFF2-40B4-BE49-F238E27FC236}">
                <a16:creationId xmlns:a16="http://schemas.microsoft.com/office/drawing/2014/main" id="{4ED6BCC1-F18B-7A46-86A0-A4C6BDC54D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464133"/>
              </p:ext>
            </p:extLst>
          </p:nvPr>
        </p:nvGraphicFramePr>
        <p:xfrm>
          <a:off x="1539456" y="6399644"/>
          <a:ext cx="5246962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6962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Who was the old woman meant to be? ((Circle the correct answer or shade the box)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pSp>
        <p:nvGrpSpPr>
          <p:cNvPr id="33" name="Group 32">
            <a:extLst>
              <a:ext uri="{FF2B5EF4-FFF2-40B4-BE49-F238E27FC236}">
                <a16:creationId xmlns:a16="http://schemas.microsoft.com/office/drawing/2014/main" id="{38FA409F-3474-2743-865F-89E945E0D073}"/>
              </a:ext>
            </a:extLst>
          </p:cNvPr>
          <p:cNvGrpSpPr/>
          <p:nvPr/>
        </p:nvGrpSpPr>
        <p:grpSpPr>
          <a:xfrm>
            <a:off x="271931" y="6658442"/>
            <a:ext cx="6304361" cy="591648"/>
            <a:chOff x="271931" y="7157214"/>
            <a:chExt cx="6304361" cy="591648"/>
          </a:xfrm>
        </p:grpSpPr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A787B8D8-B78B-5E43-9357-22AD7634CEDF}"/>
                </a:ext>
              </a:extLst>
            </p:cNvPr>
            <p:cNvSpPr/>
            <p:nvPr/>
          </p:nvSpPr>
          <p:spPr>
            <a:xfrm>
              <a:off x="271931" y="7157214"/>
              <a:ext cx="1390615" cy="581891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sister</a:t>
              </a:r>
            </a:p>
          </p:txBody>
        </p:sp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212A1526-C26A-7C4E-AF1C-6F98DAF6FBBB}"/>
                </a:ext>
              </a:extLst>
            </p:cNvPr>
            <p:cNvSpPr/>
            <p:nvPr/>
          </p:nvSpPr>
          <p:spPr>
            <a:xfrm>
              <a:off x="1866285" y="7166971"/>
              <a:ext cx="1390615" cy="581891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mother</a:t>
              </a:r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B6AE2FC9-6402-E545-89D1-571A1C36C638}"/>
                </a:ext>
              </a:extLst>
            </p:cNvPr>
            <p:cNvSpPr/>
            <p:nvPr/>
          </p:nvSpPr>
          <p:spPr>
            <a:xfrm>
              <a:off x="3525981" y="7165105"/>
              <a:ext cx="1390615" cy="581891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rgbClr val="FF0000"/>
                  </a:solidFill>
                  <a:latin typeface="Gill Sans MT" panose="020B0502020104020203" pitchFamily="34" charset="77"/>
                </a:rPr>
                <a:t>grandmother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6DB7BA40-2184-184C-BB98-8BC270F5DF75}"/>
                </a:ext>
              </a:extLst>
            </p:cNvPr>
            <p:cNvSpPr/>
            <p:nvPr/>
          </p:nvSpPr>
          <p:spPr>
            <a:xfrm>
              <a:off x="5185677" y="7163239"/>
              <a:ext cx="1390615" cy="581891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auntie</a:t>
              </a:r>
            </a:p>
          </p:txBody>
        </p:sp>
      </p:grpSp>
      <p:pic>
        <p:nvPicPr>
          <p:cNvPr id="34" name="Picture 33" descr="Text&#10;&#10;Description automatically generated">
            <a:extLst>
              <a:ext uri="{FF2B5EF4-FFF2-40B4-BE49-F238E27FC236}">
                <a16:creationId xmlns:a16="http://schemas.microsoft.com/office/drawing/2014/main" id="{97AAF68A-EA4C-AB4F-81A8-7FC41A7C47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0771"/>
          <a:stretch/>
        </p:blipFill>
        <p:spPr>
          <a:xfrm>
            <a:off x="-309336" y="7319242"/>
            <a:ext cx="2642096" cy="243840"/>
          </a:xfrm>
          <a:prstGeom prst="rect">
            <a:avLst/>
          </a:prstGeom>
          <a:ln w="9525">
            <a:noFill/>
          </a:ln>
        </p:spPr>
      </p:pic>
      <p:grpSp>
        <p:nvGrpSpPr>
          <p:cNvPr id="46" name="Group 45">
            <a:extLst>
              <a:ext uri="{FF2B5EF4-FFF2-40B4-BE49-F238E27FC236}">
                <a16:creationId xmlns:a16="http://schemas.microsoft.com/office/drawing/2014/main" id="{C2E4AB1C-7870-A044-843E-1E0CA7581EF7}"/>
              </a:ext>
            </a:extLst>
          </p:cNvPr>
          <p:cNvGrpSpPr/>
          <p:nvPr/>
        </p:nvGrpSpPr>
        <p:grpSpPr>
          <a:xfrm>
            <a:off x="271931" y="7563082"/>
            <a:ext cx="6333118" cy="574000"/>
            <a:chOff x="271931" y="7867884"/>
            <a:chExt cx="6333118" cy="574000"/>
          </a:xfrm>
        </p:grpSpPr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69210E46-7A37-CD4A-AD5C-AA15E68F7105}"/>
                </a:ext>
              </a:extLst>
            </p:cNvPr>
            <p:cNvSpPr/>
            <p:nvPr/>
          </p:nvSpPr>
          <p:spPr>
            <a:xfrm>
              <a:off x="271931" y="7867884"/>
              <a:ext cx="978764" cy="574000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 err="1">
                  <a:latin typeface="Gill Sans MT" panose="020B0502020104020203" pitchFamily="34" charset="77"/>
                </a:rPr>
                <a:t>Yaga</a:t>
              </a:r>
              <a:endParaRPr lang="en-GB" sz="1000" dirty="0">
                <a:latin typeface="Gill Sans MT" panose="020B0502020104020203" pitchFamily="34" charset="77"/>
              </a:endParaRP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A3AD803E-F521-F84A-9289-71D0B18E1A3F}"/>
                </a:ext>
              </a:extLst>
            </p:cNvPr>
            <p:cNvSpPr/>
            <p:nvPr/>
          </p:nvSpPr>
          <p:spPr>
            <a:xfrm>
              <a:off x="1866285" y="7867884"/>
              <a:ext cx="978764" cy="574000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Bony</a:t>
              </a:r>
            </a:p>
          </p:txBody>
        </p:sp>
        <p:sp>
          <p:nvSpPr>
            <p:cNvPr id="37" name="Rounded Rectangle 36">
              <a:extLst>
                <a:ext uri="{FF2B5EF4-FFF2-40B4-BE49-F238E27FC236}">
                  <a16:creationId xmlns:a16="http://schemas.microsoft.com/office/drawing/2014/main" id="{F368DC20-F30C-4042-9851-DA78C67FCBAA}"/>
                </a:ext>
              </a:extLst>
            </p:cNvPr>
            <p:cNvSpPr/>
            <p:nvPr/>
          </p:nvSpPr>
          <p:spPr>
            <a:xfrm>
              <a:off x="3532313" y="7867884"/>
              <a:ext cx="978764" cy="574000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Baba</a:t>
              </a:r>
            </a:p>
          </p:txBody>
        </p:sp>
        <p:sp>
          <p:nvSpPr>
            <p:cNvPr id="38" name="Rounded Rectangle 37">
              <a:extLst>
                <a:ext uri="{FF2B5EF4-FFF2-40B4-BE49-F238E27FC236}">
                  <a16:creationId xmlns:a16="http://schemas.microsoft.com/office/drawing/2014/main" id="{ED6D50DD-194E-4248-8815-4400F7E591A8}"/>
                </a:ext>
              </a:extLst>
            </p:cNvPr>
            <p:cNvSpPr/>
            <p:nvPr/>
          </p:nvSpPr>
          <p:spPr>
            <a:xfrm>
              <a:off x="5183888" y="7867884"/>
              <a:ext cx="978764" cy="574000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latin typeface="Gill Sans MT" panose="020B0502020104020203" pitchFamily="34" charset="77"/>
                </a:rPr>
                <a:t>Legs</a:t>
              </a:r>
            </a:p>
          </p:txBody>
        </p:sp>
        <p:sp>
          <p:nvSpPr>
            <p:cNvPr id="39" name="Rounded Rectangle 38">
              <a:extLst>
                <a:ext uri="{FF2B5EF4-FFF2-40B4-BE49-F238E27FC236}">
                  <a16:creationId xmlns:a16="http://schemas.microsoft.com/office/drawing/2014/main" id="{A9232237-FBF2-9F40-929B-EB030F38E719}"/>
                </a:ext>
              </a:extLst>
            </p:cNvPr>
            <p:cNvSpPr/>
            <p:nvPr/>
          </p:nvSpPr>
          <p:spPr>
            <a:xfrm>
              <a:off x="1303964" y="8073427"/>
              <a:ext cx="391713" cy="368457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rgbClr val="FF0000"/>
                  </a:solidFill>
                  <a:latin typeface="Gill Sans MT" panose="020B0502020104020203" pitchFamily="34" charset="77"/>
                </a:rPr>
                <a:t>2</a:t>
              </a:r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497EEED4-0996-054E-B03A-054936B1E690}"/>
                </a:ext>
              </a:extLst>
            </p:cNvPr>
            <p:cNvSpPr/>
            <p:nvPr/>
          </p:nvSpPr>
          <p:spPr>
            <a:xfrm>
              <a:off x="2892142" y="8073423"/>
              <a:ext cx="391713" cy="368457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rgbClr val="FF0000"/>
                  </a:solidFill>
                  <a:latin typeface="Gill Sans MT" panose="020B0502020104020203" pitchFamily="34" charset="77"/>
                </a:rPr>
                <a:t>3</a:t>
              </a: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6B6D2BE4-2301-9C4E-9C87-CBC445DE72CA}"/>
                </a:ext>
              </a:extLst>
            </p:cNvPr>
            <p:cNvSpPr/>
            <p:nvPr/>
          </p:nvSpPr>
          <p:spPr>
            <a:xfrm>
              <a:off x="4559840" y="8073423"/>
              <a:ext cx="391713" cy="368457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rgbClr val="FF0000"/>
                  </a:solidFill>
                  <a:latin typeface="Gill Sans MT" panose="020B0502020104020203" pitchFamily="34" charset="77"/>
                </a:rPr>
                <a:t>1</a:t>
              </a: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1FDCA84D-964B-6648-903F-EEF26EF27FF3}"/>
                </a:ext>
              </a:extLst>
            </p:cNvPr>
            <p:cNvSpPr/>
            <p:nvPr/>
          </p:nvSpPr>
          <p:spPr>
            <a:xfrm>
              <a:off x="6213336" y="8073424"/>
              <a:ext cx="391713" cy="368457"/>
            </a:xfrm>
            <a:prstGeom prst="roundRect">
              <a:avLst/>
            </a:prstGeom>
            <a:ln w="9525">
              <a:solidFill>
                <a:schemeClr val="accent3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000" dirty="0">
                  <a:solidFill>
                    <a:srgbClr val="FF0000"/>
                  </a:solidFill>
                  <a:latin typeface="Gill Sans MT" panose="020B0502020104020203" pitchFamily="34" charset="77"/>
                </a:rPr>
                <a:t>4</a:t>
              </a:r>
            </a:p>
          </p:txBody>
        </p:sp>
      </p:grpSp>
      <p:graphicFrame>
        <p:nvGraphicFramePr>
          <p:cNvPr id="43" name="Table 28">
            <a:extLst>
              <a:ext uri="{FF2B5EF4-FFF2-40B4-BE49-F238E27FC236}">
                <a16:creationId xmlns:a16="http://schemas.microsoft.com/office/drawing/2014/main" id="{955C9B8B-F294-594F-A12D-F666502338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257110"/>
              </p:ext>
            </p:extLst>
          </p:nvPr>
        </p:nvGraphicFramePr>
        <p:xfrm>
          <a:off x="1710190" y="7300094"/>
          <a:ext cx="5076228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76228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Put the information in the correct order. (Write 1, 2, 3 and 4 in the smaller boxes)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aphicFrame>
        <p:nvGraphicFramePr>
          <p:cNvPr id="45" name="Table 28">
            <a:extLst>
              <a:ext uri="{FF2B5EF4-FFF2-40B4-BE49-F238E27FC236}">
                <a16:creationId xmlns:a16="http://schemas.microsoft.com/office/drawing/2014/main" id="{0480B31E-BED5-114D-8D34-1A59EAA1F052}"/>
              </a:ext>
            </a:extLst>
          </p:cNvPr>
          <p:cNvGraphicFramePr>
            <a:graphicFrameLocks noGrp="1"/>
          </p:cNvGraphicFramePr>
          <p:nvPr/>
        </p:nvGraphicFramePr>
        <p:xfrm>
          <a:off x="772961" y="2434780"/>
          <a:ext cx="2725481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5481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 Write the correct answer in the box.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aphicFrame>
        <p:nvGraphicFramePr>
          <p:cNvPr id="47" name="Table 28">
            <a:extLst>
              <a:ext uri="{FF2B5EF4-FFF2-40B4-BE49-F238E27FC236}">
                <a16:creationId xmlns:a16="http://schemas.microsoft.com/office/drawing/2014/main" id="{91E8F693-B628-DC41-A516-69262BD82D9B}"/>
              </a:ext>
            </a:extLst>
          </p:cNvPr>
          <p:cNvGraphicFramePr>
            <a:graphicFrameLocks noGrp="1"/>
          </p:cNvGraphicFramePr>
          <p:nvPr/>
        </p:nvGraphicFramePr>
        <p:xfrm>
          <a:off x="4183901" y="2448635"/>
          <a:ext cx="2725481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5481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 Draw lines to join the information.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aphicFrame>
        <p:nvGraphicFramePr>
          <p:cNvPr id="48" name="Table 28">
            <a:extLst>
              <a:ext uri="{FF2B5EF4-FFF2-40B4-BE49-F238E27FC236}">
                <a16:creationId xmlns:a16="http://schemas.microsoft.com/office/drawing/2014/main" id="{2953C9B1-406D-194D-8C7E-45EF2F80EB0D}"/>
              </a:ext>
            </a:extLst>
          </p:cNvPr>
          <p:cNvGraphicFramePr>
            <a:graphicFrameLocks noGrp="1"/>
          </p:cNvGraphicFramePr>
          <p:nvPr/>
        </p:nvGraphicFramePr>
        <p:xfrm>
          <a:off x="1116451" y="4458270"/>
          <a:ext cx="2725481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5481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 Write T (True) or F (False).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aphicFrame>
        <p:nvGraphicFramePr>
          <p:cNvPr id="49" name="Table 28">
            <a:extLst>
              <a:ext uri="{FF2B5EF4-FFF2-40B4-BE49-F238E27FC236}">
                <a16:creationId xmlns:a16="http://schemas.microsoft.com/office/drawing/2014/main" id="{E19EBE92-05DD-E047-A108-0A7C383E9245}"/>
              </a:ext>
            </a:extLst>
          </p:cNvPr>
          <p:cNvGraphicFramePr>
            <a:graphicFrameLocks noGrp="1"/>
          </p:cNvGraphicFramePr>
          <p:nvPr/>
        </p:nvGraphicFramePr>
        <p:xfrm>
          <a:off x="4441802" y="4473964"/>
          <a:ext cx="2725481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25481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 Write the missing word from the text.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pic>
        <p:nvPicPr>
          <p:cNvPr id="50" name="Picture 49" descr="Text&#10;&#10;Description automatically generated">
            <a:extLst>
              <a:ext uri="{FF2B5EF4-FFF2-40B4-BE49-F238E27FC236}">
                <a16:creationId xmlns:a16="http://schemas.microsoft.com/office/drawing/2014/main" id="{7EB1D569-C47D-C04B-AB66-032CAF2E9B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8294" b="22477"/>
          <a:stretch/>
        </p:blipFill>
        <p:spPr>
          <a:xfrm>
            <a:off x="-439839" y="8220388"/>
            <a:ext cx="2642096" cy="243840"/>
          </a:xfrm>
          <a:prstGeom prst="rect">
            <a:avLst/>
          </a:prstGeom>
        </p:spPr>
      </p:pic>
      <p:graphicFrame>
        <p:nvGraphicFramePr>
          <p:cNvPr id="51" name="Table 28">
            <a:extLst>
              <a:ext uri="{FF2B5EF4-FFF2-40B4-BE49-F238E27FC236}">
                <a16:creationId xmlns:a16="http://schemas.microsoft.com/office/drawing/2014/main" id="{CA29C223-09CE-C74C-AB01-AF85D51AD1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4527285"/>
              </p:ext>
            </p:extLst>
          </p:nvPr>
        </p:nvGraphicFramePr>
        <p:xfrm>
          <a:off x="1436088" y="8239845"/>
          <a:ext cx="5246963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46963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 Circle the words that means that it is unusual. (Dictionary definition)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graphicFrame>
        <p:nvGraphicFramePr>
          <p:cNvPr id="52" name="Table 28">
            <a:extLst>
              <a:ext uri="{FF2B5EF4-FFF2-40B4-BE49-F238E27FC236}">
                <a16:creationId xmlns:a16="http://schemas.microsoft.com/office/drawing/2014/main" id="{341ACF0D-CBDC-2745-BBF0-DBA85D2AEC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887781"/>
              </p:ext>
            </p:extLst>
          </p:nvPr>
        </p:nvGraphicFramePr>
        <p:xfrm>
          <a:off x="1445085" y="8915171"/>
          <a:ext cx="5237966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37966">
                  <a:extLst>
                    <a:ext uri="{9D8B030D-6E8A-4147-A177-3AD203B41FA5}">
                      <a16:colId xmlns:a16="http://schemas.microsoft.com/office/drawing/2014/main" val="2238765396"/>
                    </a:ext>
                  </a:extLst>
                </a:gridCol>
              </a:tblGrid>
              <a:tr h="202152">
                <a:tc>
                  <a:txBody>
                    <a:bodyPr/>
                    <a:lstStyle/>
                    <a:p>
                      <a:pPr algn="l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-Write one word that suggests that Masha was feeling scared. (Clues in context)</a:t>
                      </a:r>
                    </a:p>
                  </a:txBody>
                  <a:tcPr anchor="ctr"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609457"/>
                  </a:ext>
                </a:extLst>
              </a:tr>
            </a:tbl>
          </a:graphicData>
        </a:graphic>
      </p:graphicFrame>
      <p:sp>
        <p:nvSpPr>
          <p:cNvPr id="53" name="TextBox 52">
            <a:extLst>
              <a:ext uri="{FF2B5EF4-FFF2-40B4-BE49-F238E27FC236}">
                <a16:creationId xmlns:a16="http://schemas.microsoft.com/office/drawing/2014/main" id="{F1D2D0BB-690E-6148-8EEC-4F347E5BA4B0}"/>
              </a:ext>
            </a:extLst>
          </p:cNvPr>
          <p:cNvSpPr txBox="1"/>
          <p:nvPr/>
        </p:nvSpPr>
        <p:spPr>
          <a:xfrm>
            <a:off x="2664388" y="9662756"/>
            <a:ext cx="14943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77"/>
              </a:rPr>
              <a:t>© Vocabulary Ninja 2021</a:t>
            </a:r>
          </a:p>
        </p:txBody>
      </p:sp>
      <p:graphicFrame>
        <p:nvGraphicFramePr>
          <p:cNvPr id="55" name="Table 55">
            <a:extLst>
              <a:ext uri="{FF2B5EF4-FFF2-40B4-BE49-F238E27FC236}">
                <a16:creationId xmlns:a16="http://schemas.microsoft.com/office/drawing/2014/main" id="{5F918816-A27E-CC43-B562-08D0125633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9112301"/>
              </p:ext>
            </p:extLst>
          </p:nvPr>
        </p:nvGraphicFramePr>
        <p:xfrm>
          <a:off x="174949" y="8499233"/>
          <a:ext cx="6508102" cy="370840"/>
        </p:xfrm>
        <a:graphic>
          <a:graphicData uri="http://schemas.openxmlformats.org/drawingml/2006/table">
            <a:tbl>
              <a:tblPr firstRow="1" bandRow="1">
                <a:effectLst/>
                <a:tableStyleId>{5940675A-B579-460E-94D1-54222C63F5DA}</a:tableStyleId>
              </a:tblPr>
              <a:tblGrid>
                <a:gridCol w="6508102">
                  <a:extLst>
                    <a:ext uri="{9D8B030D-6E8A-4147-A177-3AD203B41FA5}">
                      <a16:colId xmlns:a16="http://schemas.microsoft.com/office/drawing/2014/main" val="22806044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It was the </a:t>
                      </a:r>
                      <a:r>
                        <a:rPr lang="en-GB" sz="1000" kern="1200" dirty="0">
                          <a:solidFill>
                            <a:srgbClr val="FF0000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strangest</a:t>
                      </a: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 thing she had ever seen. </a:t>
                      </a:r>
                      <a:endParaRPr lang="en-GB" sz="10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831021"/>
                  </a:ext>
                </a:extLst>
              </a:tr>
            </a:tbl>
          </a:graphicData>
        </a:graphic>
      </p:graphicFrame>
      <p:pic>
        <p:nvPicPr>
          <p:cNvPr id="3" name="Picture 2" descr="Text&#10;&#10;Description automatically generated with medium confidence">
            <a:extLst>
              <a:ext uri="{FF2B5EF4-FFF2-40B4-BE49-F238E27FC236}">
                <a16:creationId xmlns:a16="http://schemas.microsoft.com/office/drawing/2014/main" id="{3A8AB46F-0C91-5645-909A-2732C7868D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97" t="21712" r="12042" b="70386"/>
          <a:stretch/>
        </p:blipFill>
        <p:spPr>
          <a:xfrm>
            <a:off x="811959" y="260903"/>
            <a:ext cx="5116047" cy="29053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796858F-6EA9-2C41-AF8F-BAEF7866D0FF}"/>
              </a:ext>
            </a:extLst>
          </p:cNvPr>
          <p:cNvCxnSpPr>
            <a:cxnSpLocks/>
          </p:cNvCxnSpPr>
          <p:nvPr/>
        </p:nvCxnSpPr>
        <p:spPr>
          <a:xfrm>
            <a:off x="4511077" y="3007221"/>
            <a:ext cx="1035564" cy="5423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5CDE29E-4372-6346-BF7C-593D25A77E58}"/>
              </a:ext>
            </a:extLst>
          </p:cNvPr>
          <p:cNvCxnSpPr>
            <a:cxnSpLocks/>
          </p:cNvCxnSpPr>
          <p:nvPr/>
        </p:nvCxnSpPr>
        <p:spPr>
          <a:xfrm>
            <a:off x="4520564" y="3559891"/>
            <a:ext cx="1035564" cy="5423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AC97080-FF40-1B41-BA34-657C2C342488}"/>
              </a:ext>
            </a:extLst>
          </p:cNvPr>
          <p:cNvCxnSpPr>
            <a:cxnSpLocks/>
          </p:cNvCxnSpPr>
          <p:nvPr/>
        </p:nvCxnSpPr>
        <p:spPr>
          <a:xfrm flipV="1">
            <a:off x="4530051" y="2951460"/>
            <a:ext cx="1026077" cy="11611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4AABB118-3AF6-754B-9E33-02674CE91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12925"/>
              </p:ext>
            </p:extLst>
          </p:nvPr>
        </p:nvGraphicFramePr>
        <p:xfrm>
          <a:off x="174949" y="9214772"/>
          <a:ext cx="4602534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02534">
                  <a:extLst>
                    <a:ext uri="{9D8B030D-6E8A-4147-A177-3AD203B41FA5}">
                      <a16:colId xmlns:a16="http://schemas.microsoft.com/office/drawing/2014/main" val="22806044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Masha approached the hut slowly. </a:t>
                      </a:r>
                      <a:endParaRPr lang="en-GB" sz="1000" dirty="0"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831021"/>
                  </a:ext>
                </a:extLst>
              </a:tr>
            </a:tbl>
          </a:graphicData>
        </a:graphic>
      </p:graphicFrame>
      <p:graphicFrame>
        <p:nvGraphicFramePr>
          <p:cNvPr id="60" name="Table 59">
            <a:extLst>
              <a:ext uri="{FF2B5EF4-FFF2-40B4-BE49-F238E27FC236}">
                <a16:creationId xmlns:a16="http://schemas.microsoft.com/office/drawing/2014/main" id="{961498B0-B642-8E4B-9F7A-873AA8EC70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117440"/>
              </p:ext>
            </p:extLst>
          </p:nvPr>
        </p:nvGraphicFramePr>
        <p:xfrm>
          <a:off x="4951553" y="9214772"/>
          <a:ext cx="1737757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7757">
                  <a:extLst>
                    <a:ext uri="{9D8B030D-6E8A-4147-A177-3AD203B41FA5}">
                      <a16:colId xmlns:a16="http://schemas.microsoft.com/office/drawing/2014/main" val="2280604406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slowly</a:t>
                      </a:r>
                      <a:endParaRPr lang="en-GB" sz="10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 anchor="ctr">
                    <a:lnL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831021"/>
                  </a:ext>
                </a:extLst>
              </a:tr>
            </a:tbl>
          </a:graphicData>
        </a:graphic>
      </p:graphicFrame>
      <p:graphicFrame>
        <p:nvGraphicFramePr>
          <p:cNvPr id="56" name="Table 5">
            <a:extLst>
              <a:ext uri="{FF2B5EF4-FFF2-40B4-BE49-F238E27FC236}">
                <a16:creationId xmlns:a16="http://schemas.microsoft.com/office/drawing/2014/main" id="{9FF4F35B-ED6C-524F-9CBF-DDE8146559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7720098"/>
              </p:ext>
            </p:extLst>
          </p:nvPr>
        </p:nvGraphicFramePr>
        <p:xfrm>
          <a:off x="174949" y="632309"/>
          <a:ext cx="6508102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80822">
                  <a:extLst>
                    <a:ext uri="{9D8B030D-6E8A-4147-A177-3AD203B41FA5}">
                      <a16:colId xmlns:a16="http://schemas.microsoft.com/office/drawing/2014/main" val="3574742536"/>
                    </a:ext>
                  </a:extLst>
                </a:gridCol>
                <a:gridCol w="1327280">
                  <a:extLst>
                    <a:ext uri="{9D8B030D-6E8A-4147-A177-3AD203B41FA5}">
                      <a16:colId xmlns:a16="http://schemas.microsoft.com/office/drawing/2014/main" val="2461691256"/>
                    </a:ext>
                  </a:extLst>
                </a:gridCol>
              </a:tblGrid>
              <a:tr h="990990">
                <a:tc>
                  <a:txBody>
                    <a:bodyPr/>
                    <a:lstStyle/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Masha approached the hut slowly. It was the strangest thing she had ever seen. It was a triangle shape and stood on giant chicken legs. These hopped from one foot to the other as she approached. There was a fence around it made from bones and topped with skulls. </a:t>
                      </a:r>
                    </a:p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Surely, Masha’s mother was wrong! Surely her grandmother didn’t live here!</a:t>
                      </a:r>
                    </a:p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Then the door of the hut was opened. There was an old woman with wild, bushy hair. She had a hooked nose that was covered in warts. She grinned at Masha revealing black, crooked teeth.</a:t>
                      </a:r>
                    </a:p>
                    <a:p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“Hello dear,” croaked the old woman, “My name is Baba </a:t>
                      </a:r>
                      <a:r>
                        <a:rPr lang="en-GB" sz="1200" kern="1200" dirty="0" err="1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Yaga</a:t>
                      </a:r>
                      <a:r>
                        <a:rPr lang="en-GB" sz="1200" kern="1200" dirty="0">
                          <a:solidFill>
                            <a:schemeClr val="tx1"/>
                          </a:solidFill>
                          <a:effectLst/>
                          <a:latin typeface="Gill Sans MT" panose="020B0502020104020203" pitchFamily="34" charset="77"/>
                          <a:ea typeface="+mn-ea"/>
                          <a:cs typeface="+mn-cs"/>
                        </a:rPr>
                        <a:t> Bony Legs!”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37886901"/>
                  </a:ext>
                </a:extLst>
              </a:tr>
            </a:tbl>
          </a:graphicData>
        </a:graphic>
      </p:graphicFrame>
      <p:pic>
        <p:nvPicPr>
          <p:cNvPr id="58" name="Picture 57" descr="Icon&#10;&#10;Description automatically generated">
            <a:extLst>
              <a:ext uri="{FF2B5EF4-FFF2-40B4-BE49-F238E27FC236}">
                <a16:creationId xmlns:a16="http://schemas.microsoft.com/office/drawing/2014/main" id="{B6A63313-6DC9-1641-9143-CB15B9E77D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5885" y="620183"/>
            <a:ext cx="1994679" cy="1994679"/>
          </a:xfrm>
          <a:prstGeom prst="rect">
            <a:avLst/>
          </a:prstGeom>
        </p:spPr>
      </p:pic>
      <p:pic>
        <p:nvPicPr>
          <p:cNvPr id="61" name="Picture 60" descr="Logo&#10;&#10;Description automatically generated">
            <a:extLst>
              <a:ext uri="{FF2B5EF4-FFF2-40B4-BE49-F238E27FC236}">
                <a16:creationId xmlns:a16="http://schemas.microsoft.com/office/drawing/2014/main" id="{9BE563BA-F9AA-3546-8502-6F9B3526DF0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508"/>
          <a:stretch/>
        </p:blipFill>
        <p:spPr>
          <a:xfrm>
            <a:off x="182828" y="134150"/>
            <a:ext cx="590133" cy="553612"/>
          </a:xfrm>
          <a:prstGeom prst="rect">
            <a:avLst/>
          </a:prstGeom>
        </p:spPr>
      </p:pic>
      <p:pic>
        <p:nvPicPr>
          <p:cNvPr id="62" name="Picture 61" descr="Logo&#10;&#10;Description automatically generated">
            <a:extLst>
              <a:ext uri="{FF2B5EF4-FFF2-40B4-BE49-F238E27FC236}">
                <a16:creationId xmlns:a16="http://schemas.microsoft.com/office/drawing/2014/main" id="{1DA3DB5E-9008-3546-B10F-BF5C1541CC0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508"/>
          <a:stretch/>
        </p:blipFill>
        <p:spPr>
          <a:xfrm>
            <a:off x="6092891" y="137542"/>
            <a:ext cx="590133" cy="55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5348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325</TotalTime>
  <Words>748</Words>
  <Application>Microsoft Macintosh PowerPoint</Application>
  <PresentationFormat>A4 Paper (210x297 mm)</PresentationFormat>
  <Paragraphs>105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Gill Sans MT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26</cp:revision>
  <dcterms:created xsi:type="dcterms:W3CDTF">2021-02-10T14:44:05Z</dcterms:created>
  <dcterms:modified xsi:type="dcterms:W3CDTF">2021-07-28T10:06:00Z</dcterms:modified>
</cp:coreProperties>
</file>